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media1.mov" ContentType="video/unknown"/>
  <Override PartName="/ppt/media/media2.mov" ContentType="video/unknown"/>
  <Override PartName="/ppt/media/media3.mov" ContentType="video/unknown"/>
  <Override PartName="/ppt/media/media4.mov" ContentType="video/unknown"/>
  <Override PartName="/ppt/media/media5.mov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lvl1pPr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1pPr>
    <a:lvl2pPr indent="2286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2pPr>
    <a:lvl3pPr indent="4572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3pPr>
    <a:lvl4pPr indent="6858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4pPr>
    <a:lvl5pPr indent="9144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5pPr>
    <a:lvl6pPr indent="11430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6pPr>
    <a:lvl7pPr indent="13716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7pPr>
    <a:lvl8pPr indent="16002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8pPr>
    <a:lvl9pPr indent="1828800" algn="ctr" defTabSz="584200">
      <a:defRPr sz="2400">
        <a:solidFill>
          <a:srgbClr val="414141"/>
        </a:solidFill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0564E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7C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A8C3DF"/>
              </a:solidFill>
              <a:prstDash val="solid"/>
              <a:miter lim="400000"/>
            </a:ln>
          </a:left>
          <a:right>
            <a:ln w="12700" cap="flat">
              <a:solidFill>
                <a:srgbClr val="A8C3DF"/>
              </a:solidFill>
              <a:prstDash val="solid"/>
              <a:miter lim="400000"/>
            </a:ln>
          </a:right>
          <a:top>
            <a:ln w="12700" cap="flat">
              <a:solidFill>
                <a:srgbClr val="A8C3DF"/>
              </a:solidFill>
              <a:prstDash val="solid"/>
              <a:miter lim="400000"/>
            </a:ln>
          </a:top>
          <a:bottom>
            <a:ln w="12700" cap="flat">
              <a:solidFill>
                <a:srgbClr val="A8C3DF"/>
              </a:solidFill>
              <a:prstDash val="solid"/>
              <a:miter lim="400000"/>
            </a:ln>
          </a:bottom>
          <a:insideH>
            <a:ln w="12700" cap="flat">
              <a:solidFill>
                <a:srgbClr val="A8C3DF"/>
              </a:solidFill>
              <a:prstDash val="solid"/>
              <a:miter lim="400000"/>
            </a:ln>
          </a:insideH>
          <a:insideV>
            <a:ln w="12700" cap="flat">
              <a:solidFill>
                <a:srgbClr val="A8C3D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C3DF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8C3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14975"/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8C3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9639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1" name="Shape 7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/>
          <p:nvPr/>
        </p:nvSpPr>
        <p:spPr>
          <a:xfrm>
            <a:off x="508000" y="6591300"/>
            <a:ext cx="11999453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" name="Shape 8"/>
          <p:cNvSpPr/>
          <p:nvPr/>
        </p:nvSpPr>
        <p:spPr>
          <a:xfrm>
            <a:off x="508000" y="4089400"/>
            <a:ext cx="12000019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" name="Shape 9"/>
          <p:cNvSpPr/>
          <p:nvPr/>
        </p:nvSpPr>
        <p:spPr>
          <a:xfrm rot="16200000">
            <a:off x="6328720" y="5340350"/>
            <a:ext cx="1642759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0" name="Shape 10"/>
          <p:cNvSpPr/>
          <p:nvPr>
            <p:ph type="title"/>
          </p:nvPr>
        </p:nvSpPr>
        <p:spPr>
          <a:xfrm>
            <a:off x="342900" y="413385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One</a:t>
            </a:r>
            <a:endParaRPr sz="24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Two</a:t>
            </a:r>
            <a:endParaRPr sz="24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Three</a:t>
            </a:r>
            <a:endParaRPr sz="24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Four</a:t>
            </a:r>
            <a:endParaRPr sz="24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xfrm>
            <a:off x="508000" y="413844"/>
            <a:ext cx="11988800" cy="1991712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48" name="Shape 48"/>
          <p:cNvSpPr/>
          <p:nvPr>
            <p:ph type="body" idx="1"/>
          </p:nvPr>
        </p:nvSpPr>
        <p:spPr>
          <a:xfrm>
            <a:off x="508000" y="2405555"/>
            <a:ext cx="5816600" cy="699989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One</a:t>
            </a:r>
            <a:endParaRPr sz="30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Two</a:t>
            </a:r>
            <a:endParaRPr sz="30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Three</a:t>
            </a:r>
            <a:endParaRPr sz="30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Four</a:t>
            </a:r>
            <a:endParaRPr sz="30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54" name="Shape 5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60" name="Shape 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 rot="16200000">
            <a:off x="7172923" y="7874934"/>
            <a:ext cx="164275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Shape 14"/>
          <p:cNvSpPr/>
          <p:nvPr/>
        </p:nvSpPr>
        <p:spPr>
          <a:xfrm>
            <a:off x="508000" y="9131300"/>
            <a:ext cx="11999453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" name="Shape 15"/>
          <p:cNvSpPr/>
          <p:nvPr/>
        </p:nvSpPr>
        <p:spPr>
          <a:xfrm>
            <a:off x="508000" y="6629400"/>
            <a:ext cx="12000019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" name="Shape 16"/>
          <p:cNvSpPr/>
          <p:nvPr/>
        </p:nvSpPr>
        <p:spPr>
          <a:xfrm rot="16200000">
            <a:off x="7172923" y="7874934"/>
            <a:ext cx="164275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" name="Shape 17"/>
          <p:cNvSpPr/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18" name="Shape 18"/>
          <p:cNvSpPr/>
          <p:nvPr>
            <p:ph type="body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One</a:t>
            </a:r>
            <a:endParaRPr sz="24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Two</a:t>
            </a:r>
            <a:endParaRPr sz="24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Three</a:t>
            </a:r>
            <a:endParaRPr sz="24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Four</a:t>
            </a:r>
            <a:endParaRPr sz="24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508000" y="4876800"/>
            <a:ext cx="5676374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Shape 23"/>
          <p:cNvSpPr/>
          <p:nvPr/>
        </p:nvSpPr>
        <p:spPr>
          <a:xfrm>
            <a:off x="508000" y="2768600"/>
            <a:ext cx="5676316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25" name="Shape 25"/>
          <p:cNvSpPr/>
          <p:nvPr>
            <p:ph type="body" idx="1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One</a:t>
            </a:r>
            <a:endParaRPr sz="24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Two</a:t>
            </a:r>
            <a:endParaRPr sz="24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Three</a:t>
            </a:r>
            <a:endParaRPr sz="24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Four</a:t>
            </a:r>
            <a:endParaRPr sz="24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508000" y="2171700"/>
            <a:ext cx="1199729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8" name="Shape 28"/>
          <p:cNvSpPr/>
          <p:nvPr/>
        </p:nvSpPr>
        <p:spPr>
          <a:xfrm>
            <a:off x="508000" y="635000"/>
            <a:ext cx="1199729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" name="Shape 29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>
            <a:off x="508000" y="2171700"/>
            <a:ext cx="1199729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2" name="Shape 32"/>
          <p:cNvSpPr/>
          <p:nvPr/>
        </p:nvSpPr>
        <p:spPr>
          <a:xfrm>
            <a:off x="508000" y="635000"/>
            <a:ext cx="1199729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3" name="Shape 33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34" name="Shape 34"/>
          <p:cNvSpPr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508000" y="2171700"/>
            <a:ext cx="1199729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7" name="Shape 37"/>
          <p:cNvSpPr/>
          <p:nvPr/>
        </p:nvSpPr>
        <p:spPr>
          <a:xfrm>
            <a:off x="508000" y="635000"/>
            <a:ext cx="1199729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8" name="Shape 38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39" name="Shape 39"/>
          <p:cNvSpPr/>
          <p:nvPr>
            <p:ph type="body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One</a:t>
            </a:r>
            <a:endParaRPr sz="30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Two</a:t>
            </a:r>
            <a:endParaRPr sz="30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Three</a:t>
            </a:r>
            <a:endParaRPr sz="30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Four</a:t>
            </a:r>
            <a:endParaRPr sz="30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body" idx="1"/>
          </p:nvPr>
        </p:nvSpPr>
        <p:spPr>
          <a:xfrm>
            <a:off x="508000" y="1270000"/>
            <a:ext cx="11988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07999" y="2170112"/>
            <a:ext cx="1199729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/>
        </p:nvSpPr>
        <p:spPr>
          <a:xfrm>
            <a:off x="507999" y="633412"/>
            <a:ext cx="11997293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508000" y="533400"/>
            <a:ext cx="11988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Title Text</a:t>
            </a:r>
          </a:p>
        </p:txBody>
      </p:sp>
      <p:sp>
        <p:nvSpPr>
          <p:cNvPr id="5" name="Shape 5"/>
          <p:cNvSpPr/>
          <p:nvPr>
            <p:ph type="body" idx="1"/>
          </p:nvPr>
        </p:nvSpPr>
        <p:spPr>
          <a:xfrm>
            <a:off x="508000" y="2286000"/>
            <a:ext cx="11988800" cy="6781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One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Two</a:t>
            </a:r>
            <a:endParaRPr sz="3600">
              <a:solidFill>
                <a:srgbClr val="414141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Three</a:t>
            </a:r>
            <a:endParaRPr sz="3600">
              <a:solidFill>
                <a:srgbClr val="414141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Four</a:t>
            </a:r>
            <a:endParaRPr sz="3600">
              <a:solidFill>
                <a:srgbClr val="414141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spd="med" advClick="1"/>
  <p:txStyles>
    <p:titleStyle>
      <a:lvl1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1pPr>
      <a:lvl2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2pPr>
      <a:lvl3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3pPr>
      <a:lvl4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4pPr>
      <a:lvl5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5pPr>
      <a:lvl6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6pPr>
      <a:lvl7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7pPr>
      <a:lvl8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8pPr>
      <a:lvl9pPr algn="ctr" defTabSz="584200">
        <a:lnSpc>
          <a:spcPct val="90000"/>
        </a:lnSpc>
        <a:spcBef>
          <a:spcPts val="1600"/>
        </a:spcBef>
        <a:defRPr sz="7000">
          <a:solidFill>
            <a:srgbClr val="D93E2B"/>
          </a:solidFill>
          <a:latin typeface="+mn-lt"/>
          <a:ea typeface="+mn-ea"/>
          <a:cs typeface="+mn-cs"/>
          <a:sym typeface="Bodoni SvtyTwo ITC TT-Book"/>
        </a:defRPr>
      </a:lvl9pPr>
    </p:titleStyle>
    <p:bodyStyle>
      <a:lvl1pPr marL="4699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1pPr>
      <a:lvl2pPr marL="9398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2pPr>
      <a:lvl3pPr marL="14097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3pPr>
      <a:lvl4pPr marL="18796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4pPr>
      <a:lvl5pPr marL="23495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5pPr>
      <a:lvl6pPr marL="28194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6pPr>
      <a:lvl7pPr marL="32893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7pPr>
      <a:lvl8pPr marL="37592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8pPr>
      <a:lvl9pPr marL="4229100" indent="-469900" defTabSz="584200">
        <a:spcBef>
          <a:spcPts val="2400"/>
        </a:spcBef>
        <a:buClr>
          <a:srgbClr val="929292"/>
        </a:buClr>
        <a:buSzPct val="60000"/>
        <a:buFont typeface="Zapf Dingbats"/>
        <a:buChar char="❖"/>
        <a:defRPr sz="3600">
          <a:solidFill>
            <a:srgbClr val="414141"/>
          </a:solidFill>
          <a:latin typeface="Palatino"/>
          <a:ea typeface="Palatino"/>
          <a:cs typeface="Palatino"/>
          <a:sym typeface="Palatino"/>
        </a:defRPr>
      </a:lvl9pPr>
    </p:bodyStyle>
    <p:otherStyle>
      <a:lvl1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Palatino"/>
        </a:defRPr>
      </a:lvl1pPr>
      <a:lvl2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Palatino"/>
        </a:defRPr>
      </a:lvl2pPr>
      <a:lvl3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Palatino"/>
        </a:defRPr>
      </a:lvl3pPr>
      <a:lvl4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Palatino"/>
        </a:defRPr>
      </a:lvl4pPr>
      <a:lvl5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Palatino"/>
        </a:defRPr>
      </a:lvl5pPr>
      <a:lvl6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Palatino"/>
        </a:defRPr>
      </a:lvl6pPr>
      <a:lvl7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Palatino"/>
        </a:defRPr>
      </a:lvl7pPr>
      <a:lvl8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Palatino"/>
        </a:defRPr>
      </a:lvl8pPr>
      <a:lvl9pPr algn="r" defTabSz="584200">
        <a:defRPr sz="1200">
          <a:solidFill>
            <a:schemeClr val="tx1"/>
          </a:solidFill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5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16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3.mov"/><Relationship Id="rId3" Type="http://schemas.microsoft.com/office/2007/relationships/media" Target="../media/media3.mov"/><Relationship Id="rId4" Type="http://schemas.openxmlformats.org/officeDocument/2006/relationships/image" Target="../media/image17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4.mov"/><Relationship Id="rId3" Type="http://schemas.microsoft.com/office/2007/relationships/media" Target="../media/media4.mov"/><Relationship Id="rId4" Type="http://schemas.openxmlformats.org/officeDocument/2006/relationships/image" Target="../media/image1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5.mov"/><Relationship Id="rId3" Type="http://schemas.microsoft.com/office/2007/relationships/media" Target="../media/media5.mov"/><Relationship Id="rId4" Type="http://schemas.openxmlformats.org/officeDocument/2006/relationships/image" Target="../media/image22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://imgur.com/ZgaBuu7,Xq2dUtm,Z9Ykkg1,q5MmWAO#3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508000" y="6591300"/>
            <a:ext cx="11999453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4" name="Shape 74"/>
          <p:cNvSpPr/>
          <p:nvPr/>
        </p:nvSpPr>
        <p:spPr>
          <a:xfrm>
            <a:off x="508000" y="4089400"/>
            <a:ext cx="12000019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5" name="Shape 75"/>
          <p:cNvSpPr/>
          <p:nvPr/>
        </p:nvSpPr>
        <p:spPr>
          <a:xfrm rot="16200000">
            <a:off x="6328720" y="5340350"/>
            <a:ext cx="1642759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6" name="Shape 76"/>
          <p:cNvSpPr/>
          <p:nvPr/>
        </p:nvSpPr>
        <p:spPr>
          <a:xfrm>
            <a:off x="508000" y="3505200"/>
            <a:ext cx="7200900" cy="50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>
              <a:lnSpc>
                <a:spcPct val="110000"/>
              </a:lnSpc>
              <a:defRPr i="1"/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2400">
                <a:solidFill>
                  <a:srgbClr val="414141"/>
                </a:solidFill>
              </a:rPr>
              <a:t>Group 6B</a:t>
            </a:r>
          </a:p>
        </p:txBody>
      </p:sp>
      <p:sp>
        <p:nvSpPr>
          <p:cNvPr id="77" name="Shape 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Evolution of brain and body</a:t>
            </a:r>
          </a:p>
        </p:txBody>
      </p:sp>
      <p:sp>
        <p:nvSpPr>
          <p:cNvPr id="78" name="Shape 78"/>
          <p:cNvSpPr/>
          <p:nvPr>
            <p:ph type="body" idx="1"/>
          </p:nvPr>
        </p:nvSpPr>
        <p:spPr>
          <a:xfrm>
            <a:off x="7566521" y="4140200"/>
            <a:ext cx="4955679" cy="2413000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1200"/>
              </a:spcBef>
              <a:defRPr i="1" sz="1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i="0" sz="1800"/>
            </a:pPr>
            <a:r>
              <a:rPr i="1" sz="1600"/>
              <a:t>Iulia-Alexandra Lungu, Enrique Fernández Rodicio, Mathias Schmerling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Brain evolution</a:t>
            </a:r>
          </a:p>
        </p:txBody>
      </p:sp>
      <p:sp>
        <p:nvSpPr>
          <p:cNvPr id="128" name="Shape 128"/>
          <p:cNvSpPr/>
          <p:nvPr>
            <p:ph type="body" idx="1"/>
          </p:nvPr>
        </p:nvSpPr>
        <p:spPr>
          <a:xfrm>
            <a:off x="508000" y="2641600"/>
            <a:ext cx="11988800" cy="6096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Different morphologies created by hand</a:t>
            </a:r>
            <a:endParaRPr sz="36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Different starting positions</a:t>
            </a:r>
            <a:endParaRPr sz="36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Different brain mutation rates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Brain evolution</a:t>
            </a:r>
          </a:p>
        </p:txBody>
      </p:sp>
      <p:sp>
        <p:nvSpPr>
          <p:cNvPr id="131" name="Shape 131"/>
          <p:cNvSpPr/>
          <p:nvPr>
            <p:ph type="sldNum" sz="quarter" idx="4294967295"/>
          </p:nvPr>
        </p:nvSpPr>
        <p:spPr>
          <a:xfrm>
            <a:off x="6330850" y="9258300"/>
            <a:ext cx="330400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sp>
        <p:nvSpPr>
          <p:cNvPr id="132" name="Shape 132"/>
          <p:cNvSpPr/>
          <p:nvPr/>
        </p:nvSpPr>
        <p:spPr>
          <a:xfrm>
            <a:off x="5194300" y="1695449"/>
            <a:ext cx="225906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 i="1">
                <a:solidFill>
                  <a:srgbClr val="FF2A00"/>
                </a:solidFill>
              </a:defRPr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2400">
                <a:solidFill>
                  <a:srgbClr val="FF2A00"/>
                </a:solidFill>
              </a:rPr>
              <a:t>- racing scenario-</a:t>
            </a:r>
          </a:p>
        </p:txBody>
      </p:sp>
      <p:pic>
        <p:nvPicPr>
          <p:cNvPr id="133" name="brain_racing_spin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86722" y="2324100"/>
            <a:ext cx="9031356" cy="6994208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Brain evolution</a:t>
            </a:r>
          </a:p>
        </p:txBody>
      </p:sp>
      <p:sp>
        <p:nvSpPr>
          <p:cNvPr id="136" name="Shape 136"/>
          <p:cNvSpPr/>
          <p:nvPr>
            <p:ph type="sldNum" sz="quarter" idx="4294967295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sp>
        <p:nvSpPr>
          <p:cNvPr id="137" name="Shape 137"/>
          <p:cNvSpPr/>
          <p:nvPr/>
        </p:nvSpPr>
        <p:spPr>
          <a:xfrm>
            <a:off x="5194300" y="1689099"/>
            <a:ext cx="225906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 i="1">
                <a:solidFill>
                  <a:srgbClr val="FF2A00"/>
                </a:solidFill>
              </a:defRPr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2400">
                <a:solidFill>
                  <a:srgbClr val="FF2A00"/>
                </a:solidFill>
              </a:rPr>
              <a:t>- racing scenario-</a:t>
            </a:r>
          </a:p>
        </p:txBody>
      </p:sp>
      <p:pic>
        <p:nvPicPr>
          <p:cNvPr id="138" name="brain_racing_wheels_awesome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81200" y="2324100"/>
            <a:ext cx="9029700" cy="699770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8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Brain evolution</a:t>
            </a:r>
          </a:p>
        </p:txBody>
      </p:sp>
      <p:sp>
        <p:nvSpPr>
          <p:cNvPr id="141" name="Shape 141"/>
          <p:cNvSpPr/>
          <p:nvPr>
            <p:ph type="sldNum" sz="quarter" idx="4294967295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sp>
        <p:nvSpPr>
          <p:cNvPr id="142" name="Shape 142"/>
          <p:cNvSpPr/>
          <p:nvPr/>
        </p:nvSpPr>
        <p:spPr>
          <a:xfrm>
            <a:off x="5194300" y="1689099"/>
            <a:ext cx="241146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 i="1">
                <a:solidFill>
                  <a:srgbClr val="FF2A00"/>
                </a:solidFill>
              </a:defRPr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2400">
                <a:solidFill>
                  <a:srgbClr val="FF2A00"/>
                </a:solidFill>
              </a:rPr>
              <a:t>- chasing scenario-</a:t>
            </a:r>
          </a:p>
        </p:txBody>
      </p:sp>
      <p:pic>
        <p:nvPicPr>
          <p:cNvPr id="143" name="brain_chasing_good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81200" y="2324100"/>
            <a:ext cx="9029700" cy="699770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4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Brain-body coevolution</a:t>
            </a:r>
          </a:p>
        </p:txBody>
      </p:sp>
      <p:sp>
        <p:nvSpPr>
          <p:cNvPr id="146" name="Shape 146"/>
          <p:cNvSpPr/>
          <p:nvPr>
            <p:ph type="sldNum" sz="quarter" idx="4294967295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sp>
        <p:nvSpPr>
          <p:cNvPr id="147" name="Shape 147"/>
          <p:cNvSpPr/>
          <p:nvPr/>
        </p:nvSpPr>
        <p:spPr>
          <a:xfrm>
            <a:off x="6223000" y="1676399"/>
            <a:ext cx="241146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 i="1">
                <a:solidFill>
                  <a:srgbClr val="FF2A00"/>
                </a:solidFill>
              </a:defRPr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2400">
                <a:solidFill>
                  <a:srgbClr val="FF2A00"/>
                </a:solidFill>
              </a:rPr>
              <a:t>- chasing scenario-</a:t>
            </a:r>
          </a:p>
        </p:txBody>
      </p:sp>
      <p:pic>
        <p:nvPicPr>
          <p:cNvPr id="148" name="brain_body_chasing_limping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81200" y="2324100"/>
            <a:ext cx="8990573" cy="699770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48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</p:spPr>
        <p:txBody>
          <a:bodyPr/>
          <a:lstStyle/>
          <a:p>
            <a:pPr lvl="0" marL="390016" indent="-390016" defTabSz="484886">
              <a:spcBef>
                <a:spcPts val="1900"/>
              </a:spcBef>
              <a:defRPr sz="1800">
                <a:solidFill>
                  <a:srgbClr val="000000"/>
                </a:solidFill>
              </a:defRPr>
            </a:pPr>
            <a:r>
              <a:rPr sz="2988">
                <a:solidFill>
                  <a:srgbClr val="414141"/>
                </a:solidFill>
              </a:rPr>
              <a:t>Random initial robot morphology</a:t>
            </a:r>
            <a:endParaRPr sz="2988">
              <a:solidFill>
                <a:srgbClr val="414141"/>
              </a:solidFill>
            </a:endParaRPr>
          </a:p>
          <a:p>
            <a:pPr lvl="0" marL="390016" indent="-390016" defTabSz="484886">
              <a:spcBef>
                <a:spcPts val="1900"/>
              </a:spcBef>
              <a:defRPr sz="1800">
                <a:solidFill>
                  <a:srgbClr val="000000"/>
                </a:solidFill>
              </a:defRPr>
            </a:pPr>
            <a:r>
              <a:rPr sz="2988">
                <a:solidFill>
                  <a:srgbClr val="414141"/>
                </a:solidFill>
              </a:rPr>
              <a:t>Three different environments:</a:t>
            </a:r>
            <a:endParaRPr sz="1992">
              <a:solidFill>
                <a:srgbClr val="414141"/>
              </a:solidFill>
            </a:endParaRPr>
          </a:p>
          <a:p>
            <a:pPr lvl="1" marL="0" indent="390016" defTabSz="484886">
              <a:spcBef>
                <a:spcPts val="1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92">
                <a:solidFill>
                  <a:srgbClr val="414141"/>
                </a:solidFill>
              </a:rPr>
              <a:t>         Plain surface                                     Low obstacle density                        High obstacle density</a:t>
            </a:r>
            <a:endParaRPr sz="1992">
              <a:solidFill>
                <a:srgbClr val="414141"/>
              </a:solidFill>
            </a:endParaRPr>
          </a:p>
          <a:p>
            <a:pPr lvl="1" marL="0" indent="390016" algn="ctr" defTabSz="484886">
              <a:spcBef>
                <a:spcPts val="1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992">
              <a:solidFill>
                <a:srgbClr val="414141"/>
              </a:solidFill>
            </a:endParaRPr>
          </a:p>
          <a:p>
            <a:pPr lvl="1" marL="0" indent="390016" algn="ctr" defTabSz="484886">
              <a:spcBef>
                <a:spcPts val="1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992">
              <a:solidFill>
                <a:srgbClr val="414141"/>
              </a:solidFill>
            </a:endParaRPr>
          </a:p>
          <a:p>
            <a:pPr lvl="1" marL="0" indent="390016" algn="ctr" defTabSz="484886">
              <a:spcBef>
                <a:spcPts val="1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992">
              <a:solidFill>
                <a:srgbClr val="414141"/>
              </a:solidFill>
            </a:endParaRPr>
          </a:p>
          <a:p>
            <a:pPr lvl="1" marL="0" indent="390016" algn="ctr" defTabSz="484886">
              <a:spcBef>
                <a:spcPts val="1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992">
              <a:solidFill>
                <a:srgbClr val="414141"/>
              </a:solidFill>
            </a:endParaRPr>
          </a:p>
          <a:p>
            <a:pPr lvl="1" marL="0" indent="390016" algn="ctr" defTabSz="484886">
              <a:spcBef>
                <a:spcPts val="1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992">
              <a:solidFill>
                <a:srgbClr val="414141"/>
              </a:solidFill>
            </a:endParaRPr>
          </a:p>
          <a:p>
            <a:pPr lvl="1" marL="0" indent="390016" algn="ctr" defTabSz="484886">
              <a:spcBef>
                <a:spcPts val="1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992">
              <a:solidFill>
                <a:srgbClr val="414141"/>
              </a:solidFill>
            </a:endParaRPr>
          </a:p>
        </p:txBody>
      </p:sp>
      <p:sp>
        <p:nvSpPr>
          <p:cNvPr id="151" name="Shape 151"/>
          <p:cNvSpPr/>
          <p:nvPr>
            <p:ph type="sldNum" sz="quarter" idx="4294967295"/>
          </p:nvPr>
        </p:nvSpPr>
        <p:spPr>
          <a:xfrm>
            <a:off x="6381748" y="9258300"/>
            <a:ext cx="228602" cy="304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pic>
        <p:nvPicPr>
          <p:cNvPr id="152" name="image1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0" y="4939396"/>
            <a:ext cx="3771900" cy="28466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image20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24900" y="4940300"/>
            <a:ext cx="3771900" cy="2844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image21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616450" y="4940300"/>
            <a:ext cx="3771900" cy="284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Shape 155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Brain-body coevolution</a:t>
            </a:r>
          </a:p>
        </p:txBody>
      </p:sp>
      <p:sp>
        <p:nvSpPr>
          <p:cNvPr id="156" name="Shape 156"/>
          <p:cNvSpPr/>
          <p:nvPr/>
        </p:nvSpPr>
        <p:spPr>
          <a:xfrm>
            <a:off x="6223000" y="1676399"/>
            <a:ext cx="225906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 i="1">
                <a:solidFill>
                  <a:srgbClr val="FF2A00"/>
                </a:solidFill>
              </a:defRPr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2400">
                <a:solidFill>
                  <a:srgbClr val="FF2A00"/>
                </a:solidFill>
              </a:rPr>
              <a:t>- racing scenario-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</p:spPr>
        <p:txBody>
          <a:bodyPr/>
          <a:lstStyle/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The best results were obtained in the low obstacle density environment.</a:t>
            </a:r>
            <a:endParaRPr sz="3600">
              <a:solidFill>
                <a:srgbClr val="414141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Increasing the number of iterations usually means getting better results, unless evolution reaches a suboptimal steady state (e.g. the robot falls on its head)</a:t>
            </a:r>
          </a:p>
        </p:txBody>
      </p:sp>
      <p:sp>
        <p:nvSpPr>
          <p:cNvPr id="159" name="Shape 159"/>
          <p:cNvSpPr/>
          <p:nvPr>
            <p:ph type="sldNum" sz="quarter" idx="4294967295"/>
          </p:nvPr>
        </p:nvSpPr>
        <p:spPr>
          <a:xfrm>
            <a:off x="6381748" y="9258300"/>
            <a:ext cx="228602" cy="304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sp>
        <p:nvSpPr>
          <p:cNvPr id="160" name="Shape 160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Brain-body coevolution</a:t>
            </a:r>
          </a:p>
        </p:txBody>
      </p:sp>
      <p:sp>
        <p:nvSpPr>
          <p:cNvPr id="161" name="Shape 161"/>
          <p:cNvSpPr/>
          <p:nvPr/>
        </p:nvSpPr>
        <p:spPr>
          <a:xfrm>
            <a:off x="6223000" y="1676399"/>
            <a:ext cx="225906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 i="1">
                <a:solidFill>
                  <a:srgbClr val="FF2A00"/>
                </a:solidFill>
              </a:defRPr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2400">
                <a:solidFill>
                  <a:srgbClr val="FF2A00"/>
                </a:solidFill>
              </a:rPr>
              <a:t>- racing scenario-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Brain-body coevolution</a:t>
            </a:r>
          </a:p>
        </p:txBody>
      </p:sp>
      <p:sp>
        <p:nvSpPr>
          <p:cNvPr id="164" name="Shape 164"/>
          <p:cNvSpPr/>
          <p:nvPr>
            <p:ph type="sldNum" sz="quarter" idx="4294967295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sp>
        <p:nvSpPr>
          <p:cNvPr id="165" name="Shape 165"/>
          <p:cNvSpPr/>
          <p:nvPr/>
        </p:nvSpPr>
        <p:spPr>
          <a:xfrm>
            <a:off x="6223000" y="1676399"/>
            <a:ext cx="225906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10000"/>
              </a:lnSpc>
              <a:defRPr i="1">
                <a:solidFill>
                  <a:srgbClr val="FF2A00"/>
                </a:solidFill>
              </a:defRPr>
            </a:lvl1pPr>
          </a:lstStyle>
          <a:p>
            <a:pPr lvl="0">
              <a:defRPr i="0" sz="1800">
                <a:solidFill>
                  <a:srgbClr val="000000"/>
                </a:solidFill>
              </a:defRPr>
            </a:pPr>
            <a:r>
              <a:rPr i="1" sz="2400">
                <a:solidFill>
                  <a:srgbClr val="FF2A00"/>
                </a:solidFill>
              </a:rPr>
              <a:t>- racing scenario-</a:t>
            </a:r>
          </a:p>
        </p:txBody>
      </p:sp>
      <p:pic>
        <p:nvPicPr>
          <p:cNvPr id="166" name="brain_body_racing_amazing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81200" y="2324100"/>
            <a:ext cx="9029700" cy="699770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Conclusion</a:t>
            </a:r>
          </a:p>
        </p:txBody>
      </p:sp>
      <p:sp>
        <p:nvSpPr>
          <p:cNvPr id="169" name="Shape 1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99415" indent="-399415" defTabSz="496570">
              <a:spcBef>
                <a:spcPts val="2000"/>
              </a:spcBef>
              <a:defRPr sz="1800">
                <a:solidFill>
                  <a:srgbClr val="000000"/>
                </a:solidFill>
              </a:defRPr>
            </a:pPr>
            <a:r>
              <a:rPr sz="3060">
                <a:solidFill>
                  <a:srgbClr val="414141"/>
                </a:solidFill>
              </a:rPr>
              <a:t>We evolved 2 types of robots - only body, body and brain</a:t>
            </a:r>
            <a:endParaRPr sz="3060">
              <a:solidFill>
                <a:srgbClr val="414141"/>
              </a:solidFill>
            </a:endParaRPr>
          </a:p>
          <a:p>
            <a:pPr lvl="0" marL="399415" indent="-399415" defTabSz="496570">
              <a:spcBef>
                <a:spcPts val="2000"/>
              </a:spcBef>
              <a:defRPr sz="1800">
                <a:solidFill>
                  <a:srgbClr val="000000"/>
                </a:solidFill>
              </a:defRPr>
            </a:pPr>
            <a:r>
              <a:rPr sz="3060">
                <a:solidFill>
                  <a:srgbClr val="414141"/>
                </a:solidFill>
              </a:rPr>
              <a:t>We explored different parameters - scenario, brain mutation rate</a:t>
            </a:r>
            <a:endParaRPr sz="3060">
              <a:solidFill>
                <a:srgbClr val="414141"/>
              </a:solidFill>
            </a:endParaRPr>
          </a:p>
          <a:p>
            <a:pPr lvl="0" marL="399415" indent="-399415" defTabSz="496570">
              <a:spcBef>
                <a:spcPts val="2000"/>
              </a:spcBef>
              <a:defRPr sz="1800">
                <a:solidFill>
                  <a:srgbClr val="000000"/>
                </a:solidFill>
              </a:defRPr>
            </a:pPr>
            <a:r>
              <a:rPr sz="3060">
                <a:solidFill>
                  <a:srgbClr val="414141"/>
                </a:solidFill>
              </a:rPr>
              <a:t>Most robots are primitive - body evolution is hard</a:t>
            </a:r>
            <a:endParaRPr sz="3060">
              <a:solidFill>
                <a:srgbClr val="414141"/>
              </a:solidFill>
            </a:endParaRPr>
          </a:p>
          <a:p>
            <a:pPr lvl="0" marL="399415" indent="-399415" defTabSz="496570">
              <a:spcBef>
                <a:spcPts val="2000"/>
              </a:spcBef>
              <a:defRPr sz="1800">
                <a:solidFill>
                  <a:srgbClr val="000000"/>
                </a:solidFill>
              </a:defRPr>
            </a:pPr>
            <a:r>
              <a:rPr sz="3060">
                <a:solidFill>
                  <a:srgbClr val="414141"/>
                </a:solidFill>
              </a:rPr>
              <a:t>Exploring the parameters is time-consuming</a:t>
            </a:r>
            <a:endParaRPr sz="3060">
              <a:solidFill>
                <a:srgbClr val="414141"/>
              </a:solidFill>
            </a:endParaRPr>
          </a:p>
          <a:p>
            <a:pPr lvl="0" marL="399415" indent="-399415" defTabSz="496570">
              <a:spcBef>
                <a:spcPts val="2000"/>
              </a:spcBef>
              <a:defRPr sz="1800">
                <a:solidFill>
                  <a:srgbClr val="000000"/>
                </a:solidFill>
              </a:defRPr>
            </a:pPr>
            <a:r>
              <a:rPr sz="3060">
                <a:solidFill>
                  <a:srgbClr val="414141"/>
                </a:solidFill>
              </a:rPr>
              <a:t>Solution : </a:t>
            </a:r>
            <a:endParaRPr sz="3060">
              <a:solidFill>
                <a:srgbClr val="414141"/>
              </a:solidFill>
            </a:endParaRPr>
          </a:p>
          <a:p>
            <a:pPr lvl="2" marL="1198245" indent="-399415" defTabSz="496570">
              <a:spcBef>
                <a:spcPts val="2000"/>
              </a:spcBef>
              <a:buClrTx/>
              <a:buSzPct val="75000"/>
              <a:buFontTx/>
              <a:buChar char="•"/>
              <a:defRPr sz="1800">
                <a:solidFill>
                  <a:srgbClr val="000000"/>
                </a:solidFill>
              </a:defRPr>
            </a:pPr>
            <a:r>
              <a:rPr sz="3060">
                <a:solidFill>
                  <a:srgbClr val="414141"/>
                </a:solidFill>
              </a:rPr>
              <a:t>design complex bodies by hand and evolve the controller</a:t>
            </a:r>
            <a:endParaRPr sz="3060">
              <a:solidFill>
                <a:srgbClr val="414141"/>
              </a:solidFill>
            </a:endParaRPr>
          </a:p>
          <a:p>
            <a:pPr lvl="2" marL="1198245" indent="-399415" defTabSz="496570">
              <a:spcBef>
                <a:spcPts val="2000"/>
              </a:spcBef>
              <a:buClrTx/>
              <a:buSzPct val="75000"/>
              <a:buFontTx/>
              <a:buChar char="•"/>
              <a:defRPr sz="1800">
                <a:solidFill>
                  <a:srgbClr val="000000"/>
                </a:solidFill>
              </a:defRPr>
            </a:pPr>
            <a:r>
              <a:rPr sz="3060">
                <a:solidFill>
                  <a:srgbClr val="414141"/>
                </a:solidFill>
              </a:rPr>
              <a:t>evolve the brain for simple bodies</a:t>
            </a:r>
            <a:endParaRPr sz="3060">
              <a:solidFill>
                <a:srgbClr val="414141"/>
              </a:solidFill>
            </a:endParaRPr>
          </a:p>
          <a:p>
            <a:pPr lvl="2" marL="1198245" indent="-399415" defTabSz="496570">
              <a:spcBef>
                <a:spcPts val="2000"/>
              </a:spcBef>
              <a:buClrTx/>
              <a:buSzPct val="75000"/>
              <a:buFontTx/>
              <a:buChar char="•"/>
              <a:defRPr sz="1800">
                <a:solidFill>
                  <a:srgbClr val="000000"/>
                </a:solidFill>
              </a:defRPr>
            </a:pPr>
            <a:r>
              <a:rPr sz="3060">
                <a:solidFill>
                  <a:srgbClr val="414141"/>
                </a:solidFill>
              </a:rPr>
              <a:t>limit the body parts used for evolving the body</a:t>
            </a:r>
          </a:p>
        </p:txBody>
      </p:sp>
      <p:sp>
        <p:nvSpPr>
          <p:cNvPr id="170" name="Shape 170"/>
          <p:cNvSpPr/>
          <p:nvPr>
            <p:ph type="sldNum" sz="quarter" idx="4294967295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/>
        </p:nvSpPr>
        <p:spPr>
          <a:xfrm>
            <a:off x="1270000" y="4254500"/>
            <a:ext cx="10464800" cy="711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Thank you!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Outline	</a:t>
            </a:r>
          </a:p>
        </p:txBody>
      </p:sp>
      <p:sp>
        <p:nvSpPr>
          <p:cNvPr id="81" name="Shape 81"/>
          <p:cNvSpPr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</p:spPr>
        <p:txBody>
          <a:bodyPr/>
          <a:lstStyle/>
          <a:p>
            <a:pPr lvl="0" marL="417688" indent="-417688" defTabSz="262888">
              <a:spcBef>
                <a:spcPts val="1000"/>
              </a:spcBef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14141"/>
                </a:solidFill>
              </a:rPr>
              <a:t>Motivation</a:t>
            </a:r>
            <a:endParaRPr sz="3200"/>
          </a:p>
          <a:p>
            <a:pPr lvl="0" marL="417688" indent="-417688" defTabSz="262888">
              <a:spcBef>
                <a:spcPts val="1000"/>
              </a:spcBef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14141"/>
                </a:solidFill>
              </a:rPr>
              <a:t>Software considered</a:t>
            </a:r>
            <a:endParaRPr sz="3200">
              <a:solidFill>
                <a:srgbClr val="414141"/>
              </a:solidFill>
            </a:endParaRPr>
          </a:p>
          <a:p>
            <a:pPr lvl="0" marL="417688" indent="-417688" defTabSz="262888">
              <a:spcBef>
                <a:spcPts val="1000"/>
              </a:spcBef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14141"/>
                </a:solidFill>
              </a:rPr>
              <a:t>Robogen</a:t>
            </a:r>
            <a:endParaRPr sz="3200">
              <a:solidFill>
                <a:srgbClr val="414141"/>
              </a:solidFill>
            </a:endParaRPr>
          </a:p>
          <a:p>
            <a:pPr lvl="0" marL="417688" indent="-417688" defTabSz="262888">
              <a:spcBef>
                <a:spcPts val="1000"/>
              </a:spcBef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14141"/>
                </a:solidFill>
              </a:rPr>
              <a:t>Brain evolution</a:t>
            </a:r>
            <a:endParaRPr sz="3200"/>
          </a:p>
          <a:p>
            <a:pPr lvl="1" marL="887588" indent="-417688" defTabSz="262888">
              <a:spcBef>
                <a:spcPts val="1000"/>
              </a:spcBef>
              <a:buClrTx/>
              <a:buSzPct val="75000"/>
              <a:buFontTx/>
              <a:buChar char="•"/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14141"/>
                </a:solidFill>
              </a:rPr>
              <a:t>chasing scenario</a:t>
            </a:r>
            <a:endParaRPr sz="3200"/>
          </a:p>
          <a:p>
            <a:pPr lvl="1" marL="887588" indent="-417688" defTabSz="262888">
              <a:spcBef>
                <a:spcPts val="1000"/>
              </a:spcBef>
              <a:buClrTx/>
              <a:buSzPct val="75000"/>
              <a:buFontTx/>
              <a:buChar char="•"/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14141"/>
                </a:solidFill>
              </a:rPr>
              <a:t>racing scenario</a:t>
            </a:r>
            <a:endParaRPr sz="3200"/>
          </a:p>
          <a:p>
            <a:pPr lvl="0" marL="417688" indent="-417688" defTabSz="262888">
              <a:spcBef>
                <a:spcPts val="1000"/>
              </a:spcBef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14141"/>
                </a:solidFill>
              </a:rPr>
              <a:t>Body-brain coevolution, racing scenario</a:t>
            </a:r>
            <a:endParaRPr sz="3200"/>
          </a:p>
          <a:p>
            <a:pPr lvl="0" marL="417688" indent="-417688" defTabSz="262888">
              <a:spcBef>
                <a:spcPts val="1000"/>
              </a:spcBef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414141"/>
                </a:solidFill>
              </a:rPr>
              <a:t>Body-brain coevolution, chasing scenario</a:t>
            </a:r>
          </a:p>
        </p:txBody>
      </p:sp>
      <p:sp>
        <p:nvSpPr>
          <p:cNvPr id="82" name="Shape 82"/>
          <p:cNvSpPr/>
          <p:nvPr>
            <p:ph type="sldNum" sz="quarter" idx="4294967295"/>
          </p:nvPr>
        </p:nvSpPr>
        <p:spPr>
          <a:xfrm>
            <a:off x="6381748" y="9258300"/>
            <a:ext cx="228602" cy="304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000">
                <a:solidFill>
                  <a:srgbClr val="D93E2B"/>
                </a:solidFill>
              </a:rPr>
              <a:t>References</a:t>
            </a:r>
          </a:p>
        </p:txBody>
      </p:sp>
      <p:sp>
        <p:nvSpPr>
          <p:cNvPr id="175" name="Shape 175"/>
          <p:cNvSpPr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http://imgur.com/ZgaBuu7,Xq2dUtm,Z9Ykkg1,q5MmWAO#3</a:t>
            </a:r>
            <a:endParaRPr sz="36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RoboGen: Robot Generation through Artificial Evolution. J. Auerbach, D. Aydin, A. Maesani, P. Kornatowski, T. Cieslewski, G. Heitz, P. Fernando, I. Loshchilov, L. Daler and D. Floreano. Artificial Life 14: International Conference on the Synthesis and Simulation of Living Systems</a:t>
            </a:r>
            <a:r>
              <a:rPr sz="3600">
                <a:solidFill>
                  <a:srgbClr val="414141"/>
                </a:solidFill>
              </a:rPr>
              <a:t>, New York, NY, USA, July 30-August 2, 2014.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Motivation</a:t>
            </a:r>
          </a:p>
        </p:txBody>
      </p:sp>
      <p:sp>
        <p:nvSpPr>
          <p:cNvPr id="85" name="Shape 8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biologically realistic</a:t>
            </a:r>
            <a:endParaRPr sz="36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outsourcing computation to morphology/environment</a:t>
            </a:r>
            <a:endParaRPr sz="36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reducing designer bias</a:t>
            </a:r>
            <a:endParaRPr sz="36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emergence of interesting features</a:t>
            </a:r>
            <a:endParaRPr sz="36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better body-environment-controller compatibility</a:t>
            </a:r>
          </a:p>
        </p:txBody>
      </p:sp>
      <p:sp>
        <p:nvSpPr>
          <p:cNvPr id="86" name="Shape 86"/>
          <p:cNvSpPr/>
          <p:nvPr>
            <p:ph type="sldNum" sz="quarter" idx="4294967295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Software</a:t>
            </a:r>
          </a:p>
        </p:txBody>
      </p:sp>
      <p:sp>
        <p:nvSpPr>
          <p:cNvPr id="89" name="Shape 89"/>
          <p:cNvSpPr/>
          <p:nvPr>
            <p:ph type="body" idx="1"/>
          </p:nvPr>
        </p:nvSpPr>
        <p:spPr>
          <a:xfrm>
            <a:off x="508000" y="2730500"/>
            <a:ext cx="5227936" cy="1974602"/>
          </a:xfrm>
          <a:prstGeom prst="rect">
            <a:avLst/>
          </a:prstGeom>
        </p:spPr>
        <p:txBody>
          <a:bodyPr/>
          <a:lstStyle/>
          <a:p>
            <a:pPr lvl="0" marL="295275" indent="-295275" defTabSz="438150">
              <a:spcBef>
                <a:spcPts val="1300"/>
              </a:spcBef>
              <a:defRPr sz="1800">
                <a:solidFill>
                  <a:srgbClr val="000000"/>
                </a:solidFill>
              </a:defRPr>
            </a:pPr>
            <a:endParaRPr sz="2200"/>
          </a:p>
          <a:p>
            <a:pPr lvl="0" marL="360891" indent="-360891" defTabSz="438150">
              <a:spcBef>
                <a:spcPts val="1300"/>
              </a:spcBef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414141"/>
                </a:solidFill>
              </a:rPr>
              <a:t>difficult to customise - only few body part types</a:t>
            </a:r>
            <a:endParaRPr sz="2200"/>
          </a:p>
          <a:p>
            <a:pPr lvl="0" marL="360891" indent="-360891" defTabSz="438150">
              <a:spcBef>
                <a:spcPts val="1300"/>
              </a:spcBef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414141"/>
                </a:solidFill>
              </a:rPr>
              <a:t>impossible to evolve the body</a:t>
            </a:r>
          </a:p>
        </p:txBody>
      </p:sp>
      <p:sp>
        <p:nvSpPr>
          <p:cNvPr id="90" name="Shape 90"/>
          <p:cNvSpPr/>
          <p:nvPr>
            <p:ph type="sldNum" sz="quarter" idx="4294967295"/>
          </p:nvPr>
        </p:nvSpPr>
        <p:spPr>
          <a:xfrm>
            <a:off x="6381748" y="9258300"/>
            <a:ext cx="228602" cy="304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sp>
        <p:nvSpPr>
          <p:cNvPr id="91" name="Shape 91"/>
          <p:cNvSpPr/>
          <p:nvPr/>
        </p:nvSpPr>
        <p:spPr>
          <a:xfrm>
            <a:off x="525684" y="2178050"/>
            <a:ext cx="4350944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>
              <a:lnSpc>
                <a:spcPct val="90000"/>
              </a:lnSpc>
              <a:spcBef>
                <a:spcPts val="1600"/>
              </a:spcBef>
              <a:defRPr sz="5600">
                <a:solidFill>
                  <a:srgbClr val="D93E2B"/>
                </a:solidFill>
                <a:latin typeface="+mn-lt"/>
                <a:ea typeface="+mn-ea"/>
                <a:cs typeface="+mn-cs"/>
                <a:sym typeface="Bodoni SvtyTwo ITC TT-Book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D93E2B"/>
                </a:solidFill>
              </a:rPr>
              <a:t>Ludobots</a:t>
            </a:r>
          </a:p>
        </p:txBody>
      </p:sp>
      <p:sp>
        <p:nvSpPr>
          <p:cNvPr id="92" name="Shape 92"/>
          <p:cNvSpPr/>
          <p:nvPr/>
        </p:nvSpPr>
        <p:spPr>
          <a:xfrm>
            <a:off x="7967884" y="2178050"/>
            <a:ext cx="4196240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>
              <a:lnSpc>
                <a:spcPct val="90000"/>
              </a:lnSpc>
              <a:spcBef>
                <a:spcPts val="1600"/>
              </a:spcBef>
              <a:defRPr sz="5600">
                <a:solidFill>
                  <a:srgbClr val="D93E2B"/>
                </a:solidFill>
                <a:latin typeface="+mn-lt"/>
                <a:ea typeface="+mn-ea"/>
                <a:cs typeface="+mn-cs"/>
                <a:sym typeface="Bodoni SvtyTwo ITC TT-Book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>
                <a:solidFill>
                  <a:srgbClr val="D93E2B"/>
                </a:solidFill>
              </a:rPr>
              <a:t>Webots</a:t>
            </a:r>
          </a:p>
        </p:txBody>
      </p:sp>
      <p:sp>
        <p:nvSpPr>
          <p:cNvPr id="93" name="Shape 93"/>
          <p:cNvSpPr/>
          <p:nvPr/>
        </p:nvSpPr>
        <p:spPr>
          <a:xfrm>
            <a:off x="6841232" y="3276600"/>
            <a:ext cx="5353052" cy="695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360891" indent="-360891" algn="l" defTabSz="438150">
              <a:spcBef>
                <a:spcPts val="1300"/>
              </a:spcBef>
              <a:buClr>
                <a:srgbClr val="929292"/>
              </a:buClr>
              <a:buSzPct val="65000"/>
              <a:buFont typeface="Zapf Dingbats"/>
              <a:buChar char="❖"/>
              <a:defRPr sz="2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00">
                <a:solidFill>
                  <a:srgbClr val="414141"/>
                </a:solidFill>
              </a:rPr>
              <a:t>morphology was specified in XML files</a:t>
            </a:r>
          </a:p>
        </p:txBody>
      </p:sp>
      <p:pic>
        <p:nvPicPr>
          <p:cNvPr id="94" name="q5MmWAO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8150" y="4799161"/>
            <a:ext cx="5611570" cy="4424344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example_xml.png"/>
          <p:cNvPicPr/>
          <p:nvPr/>
        </p:nvPicPr>
        <p:blipFill>
          <a:blip r:embed="rId3">
            <a:extLst/>
          </a:blip>
          <a:srcRect l="4129" t="6519" r="43030" b="1610"/>
          <a:stretch>
            <a:fillRect/>
          </a:stretch>
        </p:blipFill>
        <p:spPr>
          <a:xfrm>
            <a:off x="6907709" y="3849034"/>
            <a:ext cx="5601169" cy="54778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Robogen</a:t>
            </a:r>
          </a:p>
        </p:txBody>
      </p:sp>
      <p:sp>
        <p:nvSpPr>
          <p:cNvPr id="98" name="Shape 98"/>
          <p:cNvSpPr/>
          <p:nvPr>
            <p:ph type="body" idx="1"/>
          </p:nvPr>
        </p:nvSpPr>
        <p:spPr>
          <a:xfrm>
            <a:off x="508000" y="2628900"/>
            <a:ext cx="7474744" cy="6096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developed by J. Auerbach, D. Aydin, A. Maesani, P. Kornatowski, T. Cieslewski, G. Heitz, P. Fernando, I. Loshchilov, L. Daler and D. Floreano.</a:t>
            </a:r>
            <a:endParaRPr sz="36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two core components</a:t>
            </a:r>
            <a:endParaRPr sz="3600">
              <a:solidFill>
                <a:srgbClr val="414141"/>
              </a:solidFill>
            </a:endParaRPr>
          </a:p>
          <a:p>
            <a:pPr lvl="1">
              <a:buClrTx/>
              <a:buSzPct val="75000"/>
              <a:buFontTx/>
              <a:buChar char="•"/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evolution engine</a:t>
            </a:r>
            <a:endParaRPr sz="3600">
              <a:solidFill>
                <a:srgbClr val="414141"/>
              </a:solidFill>
            </a:endParaRPr>
          </a:p>
          <a:p>
            <a:pPr lvl="1">
              <a:buClrTx/>
              <a:buSzPct val="75000"/>
              <a:buFontTx/>
              <a:buChar char="•"/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simulator</a:t>
            </a:r>
          </a:p>
        </p:txBody>
      </p:sp>
      <p:pic>
        <p:nvPicPr>
          <p:cNvPr id="99" name="Screen Shot 2015-02-12 at 12.59.08-filtered.jpe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88634" y="3385727"/>
            <a:ext cx="3408167" cy="2982146"/>
          </a:xfrm>
          <a:prstGeom prst="rect">
            <a:avLst/>
          </a:prstGeom>
          <a:ln w="25400">
            <a:solidFill/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Robogen</a:t>
            </a:r>
          </a:p>
        </p:txBody>
      </p:sp>
      <p:sp>
        <p:nvSpPr>
          <p:cNvPr id="102" name="Shape 102"/>
          <p:cNvSpPr/>
          <p:nvPr>
            <p:ph type="body" idx="1"/>
          </p:nvPr>
        </p:nvSpPr>
        <p:spPr>
          <a:xfrm>
            <a:off x="0" y="2178050"/>
            <a:ext cx="5981700" cy="2175818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controller - fully connected recurrent neural network</a:t>
            </a:r>
          </a:p>
        </p:txBody>
      </p:sp>
      <p:sp>
        <p:nvSpPr>
          <p:cNvPr id="103" name="Shape 103"/>
          <p:cNvSpPr/>
          <p:nvPr/>
        </p:nvSpPr>
        <p:spPr>
          <a:xfrm>
            <a:off x="7023100" y="2178050"/>
            <a:ext cx="5981700" cy="1884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469900" indent="-469900" algn="l">
              <a:spcBef>
                <a:spcPts val="2400"/>
              </a:spcBef>
              <a:buClr>
                <a:srgbClr val="929292"/>
              </a:buClr>
              <a:buSzPct val="60000"/>
              <a:buFont typeface="Zapf Dingbats"/>
              <a:buChar char="❖"/>
              <a:defRPr sz="3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14141"/>
                </a:solidFill>
              </a:rPr>
              <a:t>body- represented by a tree diagram</a:t>
            </a:r>
          </a:p>
        </p:txBody>
      </p:sp>
      <p:pic>
        <p:nvPicPr>
          <p:cNvPr id="104" name="ANN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4375150"/>
            <a:ext cx="5232400" cy="4229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Screen Shot 2015-02-12 at 13.12.24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23100" y="4387850"/>
            <a:ext cx="5232400" cy="4229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Body parts</a:t>
            </a:r>
          </a:p>
        </p:txBody>
      </p:sp>
      <p:sp>
        <p:nvSpPr>
          <p:cNvPr id="108" name="Shape 108"/>
          <p:cNvSpPr/>
          <p:nvPr>
            <p:ph type="body" idx="1"/>
          </p:nvPr>
        </p:nvSpPr>
        <p:spPr>
          <a:xfrm>
            <a:off x="317500" y="2171700"/>
            <a:ext cx="5816600" cy="6350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wheels</a:t>
            </a:r>
            <a:endParaRPr sz="30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whegs</a:t>
            </a:r>
            <a:endParaRPr sz="30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core module</a:t>
            </a:r>
            <a:endParaRPr sz="30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joints</a:t>
            </a:r>
            <a:endParaRPr sz="30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light sensors</a:t>
            </a:r>
            <a:endParaRPr sz="3000">
              <a:solidFill>
                <a:srgbClr val="41414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414141"/>
                </a:solidFill>
              </a:rPr>
              <a:t>touch sensors</a:t>
            </a:r>
          </a:p>
        </p:txBody>
      </p:sp>
      <p:sp>
        <p:nvSpPr>
          <p:cNvPr id="109" name="Shape 109"/>
          <p:cNvSpPr/>
          <p:nvPr>
            <p:ph type="sldNum" sz="quarter" idx="4294967295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pic>
        <p:nvPicPr>
          <p:cNvPr id="110" name="bodypart_awheel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73833" y="2324100"/>
            <a:ext cx="2536811" cy="29695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bodypart_cor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74250" y="2324100"/>
            <a:ext cx="2694831" cy="29695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" name="bodypart_light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40650" y="5598410"/>
            <a:ext cx="4376014" cy="28508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bodypart_wheg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191009" y="2324100"/>
            <a:ext cx="2502875" cy="29695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bodypart_ahinge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992826" y="5598410"/>
            <a:ext cx="2579996" cy="28508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Parameters evolution</a:t>
            </a:r>
          </a:p>
        </p:txBody>
      </p:sp>
      <p:sp>
        <p:nvSpPr>
          <p:cNvPr id="117" name="Shape 117"/>
          <p:cNvSpPr/>
          <p:nvPr>
            <p:ph type="sldNum" sz="quarter" idx="4294967295"/>
          </p:nvPr>
        </p:nvSpPr>
        <p:spPr>
          <a:xfrm>
            <a:off x="6381749" y="9258300"/>
            <a:ext cx="2286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4C4946"/>
                </a:solidFill>
              </a:rPr>
            </a:fld>
          </a:p>
        </p:txBody>
      </p:sp>
      <p:pic>
        <p:nvPicPr>
          <p:cNvPr id="118" name="Screen Shot 2015-02-12 at 13.22.58.png"/>
          <p:cNvPicPr/>
          <p:nvPr/>
        </p:nvPicPr>
        <p:blipFill>
          <a:blip r:embed="rId2">
            <a:extLst/>
          </a:blip>
          <a:srcRect l="0" t="39898" r="0" b="0"/>
          <a:stretch>
            <a:fillRect/>
          </a:stretch>
        </p:blipFill>
        <p:spPr>
          <a:xfrm>
            <a:off x="1405731" y="2478583"/>
            <a:ext cx="4427492" cy="24840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Screen Shot 2015-02-12 at 13.23.09-enhanced.jpe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0175" y="4926801"/>
            <a:ext cx="4438613" cy="3699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Screen Shot 2015-02-12 at 13.23.18-enhanced.jpe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63171" y="2607716"/>
            <a:ext cx="4427539" cy="36048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Screen Shot 2015-02-12 at 13.23.31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960790" y="6099295"/>
            <a:ext cx="4432301" cy="19497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7000"/>
              <a:t>Parameters simulator</a:t>
            </a:r>
          </a:p>
        </p:txBody>
      </p:sp>
      <p:pic>
        <p:nvPicPr>
          <p:cNvPr id="124" name="Screen Shot 2015-02-12 at 13.23.5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139" y="2851291"/>
            <a:ext cx="5376506" cy="56512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Screen Shot 2015-02-12 at 13.24.04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32550" y="3892294"/>
            <a:ext cx="6010728" cy="35692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